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"/>
  </p:notesMasterIdLst>
  <p:sldIdLst>
    <p:sldId id="1165" r:id="rId2"/>
    <p:sldId id="1167" r:id="rId3"/>
    <p:sldId id="1166" r:id="rId4"/>
    <p:sldId id="1168" r:id="rId5"/>
  </p:sldIdLst>
  <p:sldSz cx="9144000" cy="6858000" type="screen4x3"/>
  <p:notesSz cx="6858000" cy="9144000"/>
  <p:defaultTextStyle>
    <a:defPPr>
      <a:defRPr lang="de-CH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53" userDrawn="1">
          <p15:clr>
            <a:srgbClr val="A4A3A4"/>
          </p15:clr>
        </p15:guide>
        <p15:guide id="2" pos="29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9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24"/>
    <p:restoredTop sz="93028"/>
  </p:normalViewPr>
  <p:slideViewPr>
    <p:cSldViewPr snapToGrid="0">
      <p:cViewPr varScale="1">
        <p:scale>
          <a:sx n="114" d="100"/>
          <a:sy n="114" d="100"/>
        </p:scale>
        <p:origin x="472" y="184"/>
      </p:cViewPr>
      <p:guideLst>
        <p:guide orient="horz" pos="3453"/>
        <p:guide pos="2971"/>
      </p:guideLst>
    </p:cSldViewPr>
  </p:slideViewPr>
  <p:outlineViewPr>
    <p:cViewPr>
      <p:scale>
        <a:sx n="33" d="100"/>
        <a:sy n="33" d="100"/>
      </p:scale>
      <p:origin x="0" y="-347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71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0889B6A6-5E7E-A14E-A305-4941DF450AF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38A9A27D-BB5F-FD45-9F07-1F1A97ADCBD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59CFE407-FD29-E948-8924-69CB94EAD72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9" name="Rectangle 5">
            <a:extLst>
              <a:ext uri="{FF2B5EF4-FFF2-40B4-BE49-F238E27FC236}">
                <a16:creationId xmlns:a16="http://schemas.microsoft.com/office/drawing/2014/main" id="{B888BE67-EA6C-A645-B48A-82F39571C43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510" name="Rectangle 6">
            <a:extLst>
              <a:ext uri="{FF2B5EF4-FFF2-40B4-BE49-F238E27FC236}">
                <a16:creationId xmlns:a16="http://schemas.microsoft.com/office/drawing/2014/main" id="{FEFB305A-4A37-F341-97A5-728C434F682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1511" name="Rectangle 7">
            <a:extLst>
              <a:ext uri="{FF2B5EF4-FFF2-40B4-BE49-F238E27FC236}">
                <a16:creationId xmlns:a16="http://schemas.microsoft.com/office/drawing/2014/main" id="{D3605581-9DB5-7C4F-8451-400206B0AE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11CDFD6-C18C-4A45-B472-CD4AA9983EC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1CDFD6-C18C-4A45-B472-CD4AA9983EC9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665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1CDFD6-C18C-4A45-B472-CD4AA9983EC9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310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1CDFD6-C18C-4A45-B472-CD4AA9983EC9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1376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1CDFD6-C18C-4A45-B472-CD4AA9983EC9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8835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780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Box 2">
            <a:extLst>
              <a:ext uri="{FF2B5EF4-FFF2-40B4-BE49-F238E27FC236}">
                <a16:creationId xmlns:a16="http://schemas.microsoft.com/office/drawing/2014/main" id="{70037F36-9A00-5049-955C-0F2F63E5DF4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11138" y="6645275"/>
            <a:ext cx="8963025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tabLst>
                <a:tab pos="3954463" algn="l"/>
                <a:tab pos="6838950" algn="l"/>
                <a:tab pos="8659813" algn="r"/>
              </a:tabLst>
              <a:defRPr/>
            </a:pPr>
            <a:r>
              <a:rPr lang="en-US" altLang="en-US" sz="900" dirty="0">
                <a:solidFill>
                  <a:srgbClr val="A6A6A6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Prof. Dr. Andreas ZÜTTEL, e: </a:t>
            </a:r>
            <a:r>
              <a:rPr lang="en-US" altLang="en-US" sz="900" dirty="0" err="1">
                <a:solidFill>
                  <a:srgbClr val="A6A6A6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andreas.zuettel@epfl.ch</a:t>
            </a:r>
            <a:r>
              <a:rPr lang="en-US" altLang="en-US" sz="900" dirty="0">
                <a:solidFill>
                  <a:srgbClr val="A6A6A6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m: +41 79 484 2553	Summary	23. October 2023	</a:t>
            </a:r>
            <a:fld id="{4050A0BF-58DC-1A4D-A898-456E9831CCC7}" type="slidenum">
              <a:rPr lang="en-US" altLang="en-US" sz="900" smtClean="0">
                <a:solidFill>
                  <a:srgbClr val="A6A6A6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pPr>
                <a:tabLst>
                  <a:tab pos="3954463" algn="l"/>
                  <a:tab pos="6838950" algn="l"/>
                  <a:tab pos="8659813" algn="r"/>
                </a:tabLst>
                <a:defRPr/>
              </a:pPr>
              <a:t>‹#›</a:t>
            </a:fld>
            <a:endParaRPr lang="en-US" altLang="en-US" sz="900" dirty="0">
              <a:solidFill>
                <a:srgbClr val="A6A6A6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1027" name="Straight Connector 3">
            <a:extLst>
              <a:ext uri="{FF2B5EF4-FFF2-40B4-BE49-F238E27FC236}">
                <a16:creationId xmlns:a16="http://schemas.microsoft.com/office/drawing/2014/main" id="{D25DB0D2-137E-3C4A-9295-1B5811E4447E}"/>
              </a:ext>
            </a:extLst>
          </p:cNvPr>
          <p:cNvCxnSpPr>
            <a:cxnSpLocks/>
          </p:cNvCxnSpPr>
          <p:nvPr userDrawn="1"/>
        </p:nvCxnSpPr>
        <p:spPr bwMode="auto">
          <a:xfrm flipH="1">
            <a:off x="395288" y="260350"/>
            <a:ext cx="0" cy="6337300"/>
          </a:xfrm>
          <a:prstGeom prst="line">
            <a:avLst/>
          </a:prstGeom>
          <a:noFill/>
          <a:ln w="9525" algn="ctr">
            <a:solidFill>
              <a:schemeClr val="bg1">
                <a:lumMod val="6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TextBox 5">
            <a:extLst>
              <a:ext uri="{FF2B5EF4-FFF2-40B4-BE49-F238E27FC236}">
                <a16:creationId xmlns:a16="http://schemas.microsoft.com/office/drawing/2014/main" id="{2349DEF8-A11C-E14B-B061-563F752FEC65}"/>
              </a:ext>
            </a:extLst>
          </p:cNvPr>
          <p:cNvSpPr txBox="1">
            <a:spLocks noChangeArrowheads="1"/>
          </p:cNvSpPr>
          <p:nvPr userDrawn="1"/>
        </p:nvSpPr>
        <p:spPr bwMode="auto">
          <a:xfrm rot="16200000">
            <a:off x="-257539" y="510251"/>
            <a:ext cx="93576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ENERGY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Box 157">
            <a:extLst>
              <a:ext uri="{FF2B5EF4-FFF2-40B4-BE49-F238E27FC236}">
                <a16:creationId xmlns:a16="http://schemas.microsoft.com/office/drawing/2014/main" id="{B1703867-089D-3C48-B687-51D6A7DBD59E}"/>
              </a:ext>
            </a:extLst>
          </p:cNvPr>
          <p:cNvSpPr txBox="1"/>
          <p:nvPr/>
        </p:nvSpPr>
        <p:spPr>
          <a:xfrm>
            <a:off x="465009" y="170875"/>
            <a:ext cx="35541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Power Plant Unit (1 GW)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EC338D0-994E-3D4F-9DAA-71DBE3BA56C2}"/>
              </a:ext>
            </a:extLst>
          </p:cNvPr>
          <p:cNvGrpSpPr/>
          <p:nvPr/>
        </p:nvGrpSpPr>
        <p:grpSpPr>
          <a:xfrm>
            <a:off x="335052" y="739006"/>
            <a:ext cx="8815377" cy="4829570"/>
            <a:chOff x="271552" y="739006"/>
            <a:chExt cx="8815377" cy="4829570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A5054D5A-4854-9B4B-A5B5-F4C7293341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4234" y="2266510"/>
              <a:ext cx="661132" cy="661132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027929C-DBB4-0948-8AAA-D5BD211417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4424" y="1711713"/>
              <a:ext cx="1089792" cy="1258133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C2A98497-0DDE-444D-B89A-68C4422F53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96252" y="1830953"/>
              <a:ext cx="641314" cy="55944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8944DFE8-3AB6-7F4E-8D85-1C0C3CDEB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024488" y="2115212"/>
              <a:ext cx="812430" cy="812430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2CCCADE-2C81-494C-9D0B-ED5DEAAC51EA}"/>
                </a:ext>
              </a:extLst>
            </p:cNvPr>
            <p:cNvSpPr txBox="1"/>
            <p:nvPr/>
          </p:nvSpPr>
          <p:spPr>
            <a:xfrm>
              <a:off x="3216275" y="2977773"/>
              <a:ext cx="4972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ＭＳ Ｐゴシック"/>
                </a:rPr>
                <a:t>Grid</a:t>
              </a: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7144B409-AE47-FB4D-BAE7-13081CD1611D}"/>
                </a:ext>
              </a:extLst>
            </p:cNvPr>
            <p:cNvGrpSpPr/>
            <p:nvPr/>
          </p:nvGrpSpPr>
          <p:grpSpPr>
            <a:xfrm>
              <a:off x="1592543" y="2309626"/>
              <a:ext cx="424836" cy="383180"/>
              <a:chOff x="1263924" y="1262316"/>
              <a:chExt cx="424836" cy="383180"/>
            </a:xfrm>
          </p:grpSpPr>
          <p:cxnSp>
            <p:nvCxnSpPr>
              <p:cNvPr id="166" name="Straight Arrow Connector 165">
                <a:extLst>
                  <a:ext uri="{FF2B5EF4-FFF2-40B4-BE49-F238E27FC236}">
                    <a16:creationId xmlns:a16="http://schemas.microsoft.com/office/drawing/2014/main" id="{B3552254-E1A7-CA48-8D85-99B00CD4019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74631" y="1644137"/>
                <a:ext cx="414129" cy="1359"/>
              </a:xfrm>
              <a:prstGeom prst="straightConnector1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  <a:tailEnd type="triangle"/>
              </a:ln>
              <a:effectLst/>
            </p:spPr>
          </p:cxnSp>
          <p:pic>
            <p:nvPicPr>
              <p:cNvPr id="167" name="Picture 166">
                <a:extLst>
                  <a:ext uri="{FF2B5EF4-FFF2-40B4-BE49-F238E27FC236}">
                    <a16:creationId xmlns:a16="http://schemas.microsoft.com/office/drawing/2014/main" id="{9ABF6590-BFC6-E94E-9BF6-7868D5F6B6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63924" y="1262316"/>
                <a:ext cx="401656" cy="362329"/>
              </a:xfrm>
              <a:prstGeom prst="rect">
                <a:avLst/>
              </a:prstGeom>
              <a:ln>
                <a:noFill/>
              </a:ln>
            </p:spPr>
          </p:pic>
        </p:grp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ED579F7E-875E-A649-80E1-743D60883C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1372" y="2689099"/>
              <a:ext cx="414129" cy="1359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CC24B141-4C09-034A-A85E-390443CCCD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00665" y="2307278"/>
              <a:ext cx="401656" cy="362329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FE6CA100-4292-6342-A327-FBB83B73E357}"/>
                </a:ext>
              </a:extLst>
            </p:cNvPr>
            <p:cNvCxnSpPr>
              <a:cxnSpLocks/>
            </p:cNvCxnSpPr>
            <p:nvPr/>
          </p:nvCxnSpPr>
          <p:spPr>
            <a:xfrm>
              <a:off x="3742782" y="2675794"/>
              <a:ext cx="570538" cy="587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267CDC02-DC3D-6F40-972E-2101F467D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966796" y="2310533"/>
              <a:ext cx="401656" cy="360667"/>
            </a:xfrm>
            <a:prstGeom prst="rect">
              <a:avLst/>
            </a:prstGeom>
            <a:ln>
              <a:noFill/>
            </a:ln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12F03C9-B958-A145-9F2E-751B944AEFC3}"/>
                </a:ext>
              </a:extLst>
            </p:cNvPr>
            <p:cNvSpPr txBox="1"/>
            <p:nvPr/>
          </p:nvSpPr>
          <p:spPr>
            <a:xfrm>
              <a:off x="378837" y="1523176"/>
              <a:ext cx="13488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I = 1100 kWh·y</a:t>
              </a:r>
              <a:r>
                <a:rPr lang="en-US" sz="1400" b="1" baseline="30000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-1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397D1AB-1C09-F445-A7E4-3C9880A52CD3}"/>
                </a:ext>
              </a:extLst>
            </p:cNvPr>
            <p:cNvSpPr txBox="1"/>
            <p:nvPr/>
          </p:nvSpPr>
          <p:spPr>
            <a:xfrm>
              <a:off x="414719" y="739006"/>
              <a:ext cx="12570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prstClr val="black"/>
                  </a:solidFill>
                  <a:latin typeface="Arial" charset="0"/>
                  <a:ea typeface="ＭＳ Ｐゴシック" charset="0"/>
                </a:rPr>
                <a:t>H</a:t>
              </a:r>
              <a:r>
                <a:rPr lang="en-US" baseline="-25000" dirty="0">
                  <a:solidFill>
                    <a:prstClr val="black"/>
                  </a:solidFill>
                  <a:latin typeface="Arial" charset="0"/>
                  <a:ea typeface="ＭＳ Ｐゴシック" charset="0"/>
                </a:rPr>
                <a:t>2</a:t>
              </a:r>
              <a:r>
                <a:rPr lang="en-US" dirty="0">
                  <a:solidFill>
                    <a:prstClr val="black"/>
                  </a:solidFill>
                  <a:latin typeface="Arial" charset="0"/>
                  <a:ea typeface="ＭＳ Ｐゴシック" charset="0"/>
                </a:rPr>
                <a:t>-PPU</a:t>
              </a: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F794822A-9990-6F41-AA27-99FF56FDC019}"/>
                </a:ext>
              </a:extLst>
            </p:cNvPr>
            <p:cNvGrpSpPr/>
            <p:nvPr/>
          </p:nvGrpSpPr>
          <p:grpSpPr>
            <a:xfrm>
              <a:off x="4349588" y="2081505"/>
              <a:ext cx="846456" cy="888955"/>
              <a:chOff x="5839292" y="550956"/>
              <a:chExt cx="529391" cy="574588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0427EC5-AC55-C44F-B86F-D9D18BAA86B7}"/>
                  </a:ext>
                </a:extLst>
              </p:cNvPr>
              <p:cNvSpPr/>
              <p:nvPr/>
            </p:nvSpPr>
            <p:spPr>
              <a:xfrm>
                <a:off x="5934216" y="614541"/>
                <a:ext cx="42497" cy="446069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461863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900" kern="0">
                  <a:solidFill>
                    <a:prstClr val="white"/>
                  </a:solidFill>
                  <a:latin typeface="Calibri Light" panose="020F0302020204030204"/>
                  <a:ea typeface="ＭＳ Ｐゴシック"/>
                </a:endParaRP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CFABF022-B45F-4748-BBA0-30903E5151DC}"/>
                  </a:ext>
                </a:extLst>
              </p:cNvPr>
              <p:cNvSpPr/>
              <p:nvPr/>
            </p:nvSpPr>
            <p:spPr>
              <a:xfrm>
                <a:off x="5875365" y="720328"/>
                <a:ext cx="461851" cy="405216"/>
              </a:xfrm>
              <a:prstGeom prst="rect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461863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900" kern="0">
                  <a:solidFill>
                    <a:prstClr val="white"/>
                  </a:solidFill>
                  <a:latin typeface="Calibri Light" panose="020F0302020204030204"/>
                  <a:ea typeface="ＭＳ Ｐゴシック"/>
                </a:endParaRP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52F2FEEA-6CF1-8A41-92D0-BF748B1E68D4}"/>
                  </a:ext>
                </a:extLst>
              </p:cNvPr>
              <p:cNvSpPr/>
              <p:nvPr/>
            </p:nvSpPr>
            <p:spPr>
              <a:xfrm>
                <a:off x="6230545" y="611709"/>
                <a:ext cx="42497" cy="446069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461863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900" kern="0" dirty="0">
                  <a:solidFill>
                    <a:prstClr val="white"/>
                  </a:solidFill>
                  <a:latin typeface="Calibri Light" panose="020F0302020204030204"/>
                  <a:ea typeface="ＭＳ Ｐゴシック"/>
                </a:endParaRPr>
              </a:p>
            </p:txBody>
          </p: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E976E556-5C76-0343-A374-64E357FAE0E0}"/>
                  </a:ext>
                </a:extLst>
              </p:cNvPr>
              <p:cNvCxnSpPr/>
              <p:nvPr/>
            </p:nvCxnSpPr>
            <p:spPr>
              <a:xfrm flipV="1">
                <a:off x="6337216" y="666510"/>
                <a:ext cx="0" cy="53818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F635626F-FF06-FF45-8135-6C4B11584884}"/>
                  </a:ext>
                </a:extLst>
              </p:cNvPr>
              <p:cNvCxnSpPr/>
              <p:nvPr/>
            </p:nvCxnSpPr>
            <p:spPr>
              <a:xfrm flipV="1">
                <a:off x="5875140" y="669784"/>
                <a:ext cx="0" cy="53818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30" name="Connector: Elbow 44">
                <a:extLst>
                  <a:ext uri="{FF2B5EF4-FFF2-40B4-BE49-F238E27FC236}">
                    <a16:creationId xmlns:a16="http://schemas.microsoft.com/office/drawing/2014/main" id="{5798F505-5861-304E-A544-91EBE74BAE0E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H="1" flipV="1">
                <a:off x="6283285" y="521800"/>
                <a:ext cx="56241" cy="114554"/>
              </a:xfrm>
              <a:prstGeom prst="bentConnector2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31" name="Connector: Elbow 45">
                <a:extLst>
                  <a:ext uri="{FF2B5EF4-FFF2-40B4-BE49-F238E27FC236}">
                    <a16:creationId xmlns:a16="http://schemas.microsoft.com/office/drawing/2014/main" id="{43F8773F-AC4E-EC45-9ED5-3AECF31FEF0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5868448" y="529744"/>
                <a:ext cx="56241" cy="114554"/>
              </a:xfrm>
              <a:prstGeom prst="bentConnector2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132" name="Group 99">
                <a:extLst>
                  <a:ext uri="{FF2B5EF4-FFF2-40B4-BE49-F238E27FC236}">
                    <a16:creationId xmlns:a16="http://schemas.microsoft.com/office/drawing/2014/main" id="{5D5E4A1D-E2D9-6A4A-9A99-0BCF95369C8D}"/>
                  </a:ext>
                </a:extLst>
              </p:cNvPr>
              <p:cNvGrpSpPr/>
              <p:nvPr/>
            </p:nvGrpSpPr>
            <p:grpSpPr>
              <a:xfrm rot="20114735">
                <a:off x="5985421" y="1016542"/>
                <a:ext cx="66888" cy="36552"/>
                <a:chOff x="10759971" y="2418209"/>
                <a:chExt cx="279951" cy="144002"/>
              </a:xfrm>
              <a:noFill/>
            </p:grpSpPr>
            <p:sp>
              <p:nvSpPr>
                <p:cNvPr id="164" name="Oval 203">
                  <a:extLst>
                    <a:ext uri="{FF2B5EF4-FFF2-40B4-BE49-F238E27FC236}">
                      <a16:creationId xmlns:a16="http://schemas.microsoft.com/office/drawing/2014/main" id="{4F35AF90-1C23-F748-BA16-70A15BF539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895922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  <p:sp>
              <p:nvSpPr>
                <p:cNvPr id="165" name="Oval 203">
                  <a:extLst>
                    <a:ext uri="{FF2B5EF4-FFF2-40B4-BE49-F238E27FC236}">
                      <a16:creationId xmlns:a16="http://schemas.microsoft.com/office/drawing/2014/main" id="{EA81C763-CBFD-2242-840C-87F1B98DD8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759971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</p:grpSp>
          <p:grpSp>
            <p:nvGrpSpPr>
              <p:cNvPr id="133" name="Group 99">
                <a:extLst>
                  <a:ext uri="{FF2B5EF4-FFF2-40B4-BE49-F238E27FC236}">
                    <a16:creationId xmlns:a16="http://schemas.microsoft.com/office/drawing/2014/main" id="{4913A836-9278-6247-917B-528E4F004A5A}"/>
                  </a:ext>
                </a:extLst>
              </p:cNvPr>
              <p:cNvGrpSpPr/>
              <p:nvPr/>
            </p:nvGrpSpPr>
            <p:grpSpPr>
              <a:xfrm rot="5400000">
                <a:off x="5970954" y="938414"/>
                <a:ext cx="66888" cy="36552"/>
                <a:chOff x="10759971" y="2418209"/>
                <a:chExt cx="279951" cy="144002"/>
              </a:xfrm>
              <a:noFill/>
            </p:grpSpPr>
            <p:sp>
              <p:nvSpPr>
                <p:cNvPr id="162" name="Oval 203">
                  <a:extLst>
                    <a:ext uri="{FF2B5EF4-FFF2-40B4-BE49-F238E27FC236}">
                      <a16:creationId xmlns:a16="http://schemas.microsoft.com/office/drawing/2014/main" id="{F14928AB-F9FB-0549-AE6D-CD8866FBA18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895922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  <p:sp>
              <p:nvSpPr>
                <p:cNvPr id="163" name="Oval 203">
                  <a:extLst>
                    <a:ext uri="{FF2B5EF4-FFF2-40B4-BE49-F238E27FC236}">
                      <a16:creationId xmlns:a16="http://schemas.microsoft.com/office/drawing/2014/main" id="{60ACB5F5-102D-5C48-B108-8BECBF350F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759971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</p:grpSp>
          <p:grpSp>
            <p:nvGrpSpPr>
              <p:cNvPr id="135" name="Group 99">
                <a:extLst>
                  <a:ext uri="{FF2B5EF4-FFF2-40B4-BE49-F238E27FC236}">
                    <a16:creationId xmlns:a16="http://schemas.microsoft.com/office/drawing/2014/main" id="{8498E15C-197D-6041-83ED-0F0F165B2538}"/>
                  </a:ext>
                </a:extLst>
              </p:cNvPr>
              <p:cNvGrpSpPr/>
              <p:nvPr/>
            </p:nvGrpSpPr>
            <p:grpSpPr>
              <a:xfrm>
                <a:off x="5983122" y="854885"/>
                <a:ext cx="66888" cy="36552"/>
                <a:chOff x="10759971" y="2418209"/>
                <a:chExt cx="279951" cy="144002"/>
              </a:xfrm>
              <a:noFill/>
            </p:grpSpPr>
            <p:sp>
              <p:nvSpPr>
                <p:cNvPr id="145" name="Oval 203">
                  <a:extLst>
                    <a:ext uri="{FF2B5EF4-FFF2-40B4-BE49-F238E27FC236}">
                      <a16:creationId xmlns:a16="http://schemas.microsoft.com/office/drawing/2014/main" id="{23D7E3C2-FA34-7045-B992-9F9BF28DD12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895922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  <p:sp>
              <p:nvSpPr>
                <p:cNvPr id="161" name="Oval 203">
                  <a:extLst>
                    <a:ext uri="{FF2B5EF4-FFF2-40B4-BE49-F238E27FC236}">
                      <a16:creationId xmlns:a16="http://schemas.microsoft.com/office/drawing/2014/main" id="{33492C70-E5FC-6442-81BD-D4A8A7C75D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759971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</p:grpSp>
          <p:grpSp>
            <p:nvGrpSpPr>
              <p:cNvPr id="136" name="Group 99">
                <a:extLst>
                  <a:ext uri="{FF2B5EF4-FFF2-40B4-BE49-F238E27FC236}">
                    <a16:creationId xmlns:a16="http://schemas.microsoft.com/office/drawing/2014/main" id="{58D7756F-E4F6-7749-8161-C104372A084E}"/>
                  </a:ext>
                </a:extLst>
              </p:cNvPr>
              <p:cNvGrpSpPr/>
              <p:nvPr/>
            </p:nvGrpSpPr>
            <p:grpSpPr>
              <a:xfrm rot="3332756">
                <a:off x="5999355" y="751236"/>
                <a:ext cx="66888" cy="36552"/>
                <a:chOff x="10759971" y="2418209"/>
                <a:chExt cx="279951" cy="144002"/>
              </a:xfrm>
              <a:noFill/>
            </p:grpSpPr>
            <p:sp>
              <p:nvSpPr>
                <p:cNvPr id="143" name="Oval 203">
                  <a:extLst>
                    <a:ext uri="{FF2B5EF4-FFF2-40B4-BE49-F238E27FC236}">
                      <a16:creationId xmlns:a16="http://schemas.microsoft.com/office/drawing/2014/main" id="{ABB0DE37-2D2F-464E-ACA0-6D4BF155B0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895922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  <p:sp>
              <p:nvSpPr>
                <p:cNvPr id="144" name="Oval 203">
                  <a:extLst>
                    <a:ext uri="{FF2B5EF4-FFF2-40B4-BE49-F238E27FC236}">
                      <a16:creationId xmlns:a16="http://schemas.microsoft.com/office/drawing/2014/main" id="{528B8881-E943-BB46-963F-6435CBD10EC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759971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</p:grpSp>
          <p:grpSp>
            <p:nvGrpSpPr>
              <p:cNvPr id="137" name="Group 99">
                <a:extLst>
                  <a:ext uri="{FF2B5EF4-FFF2-40B4-BE49-F238E27FC236}">
                    <a16:creationId xmlns:a16="http://schemas.microsoft.com/office/drawing/2014/main" id="{391ACAB3-00C9-8945-AB6D-2CD8821F9E9E}"/>
                  </a:ext>
                </a:extLst>
              </p:cNvPr>
              <p:cNvGrpSpPr/>
              <p:nvPr/>
            </p:nvGrpSpPr>
            <p:grpSpPr>
              <a:xfrm rot="5400000">
                <a:off x="6170595" y="974393"/>
                <a:ext cx="66888" cy="36552"/>
                <a:chOff x="10759971" y="2418209"/>
                <a:chExt cx="279951" cy="144002"/>
              </a:xfrm>
              <a:noFill/>
            </p:grpSpPr>
            <p:sp>
              <p:nvSpPr>
                <p:cNvPr id="141" name="Oval 203">
                  <a:extLst>
                    <a:ext uri="{FF2B5EF4-FFF2-40B4-BE49-F238E27FC236}">
                      <a16:creationId xmlns:a16="http://schemas.microsoft.com/office/drawing/2014/main" id="{CC11A21D-F4E0-2742-BC4D-FEC00DF82D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895922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  <p:sp>
              <p:nvSpPr>
                <p:cNvPr id="142" name="Oval 203">
                  <a:extLst>
                    <a:ext uri="{FF2B5EF4-FFF2-40B4-BE49-F238E27FC236}">
                      <a16:creationId xmlns:a16="http://schemas.microsoft.com/office/drawing/2014/main" id="{04CAA405-7BFC-D74A-82FF-F0401894E69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759971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9648EFA9-62DC-C547-B895-3B73F05E7A71}"/>
                  </a:ext>
                </a:extLst>
              </p:cNvPr>
              <p:cNvGrpSpPr/>
              <p:nvPr/>
            </p:nvGrpSpPr>
            <p:grpSpPr>
              <a:xfrm rot="5400000">
                <a:off x="6169732" y="809367"/>
                <a:ext cx="66888" cy="36552"/>
                <a:chOff x="10759971" y="2418209"/>
                <a:chExt cx="279951" cy="144002"/>
              </a:xfrm>
              <a:noFill/>
            </p:grpSpPr>
            <p:sp>
              <p:nvSpPr>
                <p:cNvPr id="139" name="Oval 203">
                  <a:extLst>
                    <a:ext uri="{FF2B5EF4-FFF2-40B4-BE49-F238E27FC236}">
                      <a16:creationId xmlns:a16="http://schemas.microsoft.com/office/drawing/2014/main" id="{6987BEBE-4854-7A44-8FCC-B9A777D9EED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895922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  <p:sp>
              <p:nvSpPr>
                <p:cNvPr id="140" name="Oval 203">
                  <a:extLst>
                    <a:ext uri="{FF2B5EF4-FFF2-40B4-BE49-F238E27FC236}">
                      <a16:creationId xmlns:a16="http://schemas.microsoft.com/office/drawing/2014/main" id="{2FD34E40-BAAE-AA4E-A92F-07B1FFDDD8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759971" y="2418209"/>
                  <a:ext cx="144000" cy="144002"/>
                </a:xfrm>
                <a:prstGeom prst="ellipse">
                  <a:avLst/>
                </a:prstGeom>
                <a:grpFill/>
                <a:ln w="3175">
                  <a:solidFill>
                    <a:sysClr val="windowText" lastClr="000000"/>
                  </a:solidFill>
                </a:ln>
                <a:effectLst/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defTabSz="461725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900" kern="0">
                    <a:solidFill>
                      <a:srgbClr val="000000"/>
                    </a:solidFill>
                    <a:latin typeface="Calibri Light" panose="020F0302020204030204"/>
                    <a:ea typeface="ＭＳ Ｐゴシック"/>
                  </a:endParaRPr>
                </a:p>
              </p:txBody>
            </p:sp>
          </p:grpSp>
        </p:grpSp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CF93B9C0-CD3D-214F-A016-C4FA6FBA1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634466" y="1896459"/>
              <a:ext cx="2007656" cy="1072500"/>
            </a:xfrm>
            <a:prstGeom prst="rect">
              <a:avLst/>
            </a:prstGeom>
          </p:spPr>
        </p:pic>
        <p:sp>
          <p:nvSpPr>
            <p:cNvPr id="59" name="Can 58">
              <a:extLst>
                <a:ext uri="{FF2B5EF4-FFF2-40B4-BE49-F238E27FC236}">
                  <a16:creationId xmlns:a16="http://schemas.microsoft.com/office/drawing/2014/main" id="{9A75CF88-5B65-6941-9F82-DF6E68050228}"/>
                </a:ext>
              </a:extLst>
            </p:cNvPr>
            <p:cNvSpPr/>
            <p:nvPr/>
          </p:nvSpPr>
          <p:spPr>
            <a:xfrm>
              <a:off x="7076646" y="2505693"/>
              <a:ext cx="237557" cy="445291"/>
            </a:xfrm>
            <a:prstGeom prst="can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ＭＳ Ｐゴシック"/>
              </a:endParaRPr>
            </a:p>
          </p:txBody>
        </p:sp>
        <p:sp>
          <p:nvSpPr>
            <p:cNvPr id="60" name="Can 59">
              <a:extLst>
                <a:ext uri="{FF2B5EF4-FFF2-40B4-BE49-F238E27FC236}">
                  <a16:creationId xmlns:a16="http://schemas.microsoft.com/office/drawing/2014/main" id="{C5A3273C-F971-D944-9433-42E91DBCDF8F}"/>
                </a:ext>
              </a:extLst>
            </p:cNvPr>
            <p:cNvSpPr/>
            <p:nvPr/>
          </p:nvSpPr>
          <p:spPr>
            <a:xfrm>
              <a:off x="7386514" y="2505693"/>
              <a:ext cx="237557" cy="445291"/>
            </a:xfrm>
            <a:prstGeom prst="can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ＭＳ Ｐゴシック"/>
              </a:endParaRPr>
            </a:p>
          </p:txBody>
        </p:sp>
        <p:sp>
          <p:nvSpPr>
            <p:cNvPr id="61" name="Can 60">
              <a:extLst>
                <a:ext uri="{FF2B5EF4-FFF2-40B4-BE49-F238E27FC236}">
                  <a16:creationId xmlns:a16="http://schemas.microsoft.com/office/drawing/2014/main" id="{FBA05581-F6A9-B749-A92B-0DFF29A0A48F}"/>
                </a:ext>
              </a:extLst>
            </p:cNvPr>
            <p:cNvSpPr/>
            <p:nvPr/>
          </p:nvSpPr>
          <p:spPr>
            <a:xfrm>
              <a:off x="7705643" y="2505693"/>
              <a:ext cx="237557" cy="445291"/>
            </a:xfrm>
            <a:prstGeom prst="can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ＭＳ Ｐゴシック"/>
              </a:endParaRPr>
            </a:p>
          </p:txBody>
        </p:sp>
        <p:sp>
          <p:nvSpPr>
            <p:cNvPr id="62" name="Can 61">
              <a:extLst>
                <a:ext uri="{FF2B5EF4-FFF2-40B4-BE49-F238E27FC236}">
                  <a16:creationId xmlns:a16="http://schemas.microsoft.com/office/drawing/2014/main" id="{FF6665A7-C95A-6B47-999D-9DCF6F4C973D}"/>
                </a:ext>
              </a:extLst>
            </p:cNvPr>
            <p:cNvSpPr/>
            <p:nvPr/>
          </p:nvSpPr>
          <p:spPr>
            <a:xfrm>
              <a:off x="8024334" y="2505693"/>
              <a:ext cx="237557" cy="445291"/>
            </a:xfrm>
            <a:prstGeom prst="can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ＭＳ Ｐゴシック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7D7048A-9FEA-ED46-909C-DF59008346A6}"/>
                </a:ext>
              </a:extLst>
            </p:cNvPr>
            <p:cNvSpPr txBox="1"/>
            <p:nvPr/>
          </p:nvSpPr>
          <p:spPr>
            <a:xfrm>
              <a:off x="6793513" y="3004331"/>
              <a:ext cx="17956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kern="0" dirty="0">
                  <a:solidFill>
                    <a:prstClr val="black"/>
                  </a:solidFill>
                  <a:latin typeface="Calibri"/>
                  <a:ea typeface="ＭＳ Ｐゴシック"/>
                </a:rPr>
                <a:t>underground storage</a:t>
              </a:r>
            </a:p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dirty="0">
                  <a:solidFill>
                    <a:prstClr val="black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110’000 t(H</a:t>
              </a:r>
              <a:r>
                <a:rPr lang="en-US" sz="1400" b="1" baseline="-25000" dirty="0">
                  <a:solidFill>
                    <a:prstClr val="black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2</a:t>
              </a:r>
              <a:r>
                <a:rPr lang="en-US" sz="1400" b="1" dirty="0">
                  <a:solidFill>
                    <a:prstClr val="black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)</a:t>
              </a:r>
              <a:endParaRPr lang="en-US" sz="1400" b="1" baseline="30000" dirty="0">
                <a:solidFill>
                  <a:prstClr val="black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4CC65BF3-EAC2-784B-839C-2A4E9DF282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96718" y="2700454"/>
              <a:ext cx="414129" cy="1359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229FE9F-8606-E24C-B4D7-9C77C72643DC}"/>
                </a:ext>
              </a:extLst>
            </p:cNvPr>
            <p:cNvSpPr txBox="1"/>
            <p:nvPr/>
          </p:nvSpPr>
          <p:spPr>
            <a:xfrm>
              <a:off x="4267616" y="3004331"/>
              <a:ext cx="10393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 err="1">
                  <a:solidFill>
                    <a:prstClr val="black"/>
                  </a:solidFill>
                  <a:latin typeface="Calibri" panose="020F0502020204030204"/>
                  <a:ea typeface="ＭＳ Ｐゴシック"/>
                </a:rPr>
                <a:t>Electrolyser</a:t>
              </a:r>
              <a:endParaRPr lang="en-US" sz="1400" dirty="0">
                <a:solidFill>
                  <a:prstClr val="black"/>
                </a:solidFill>
                <a:latin typeface="Calibri" panose="020F0502020204030204"/>
                <a:ea typeface="ＭＳ Ｐゴシック"/>
              </a:endParaRPr>
            </a:p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ＭＳ Ｐゴシック"/>
                </a:rPr>
                <a:t>2 GW</a:t>
              </a:r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691D1A67-AA6E-3D44-95B5-238544681B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77811" y="2695686"/>
              <a:ext cx="414129" cy="1359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8B9A8436-D150-654D-8525-3532B55D382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67706" y="2175497"/>
              <a:ext cx="794374" cy="794374"/>
            </a:xfrm>
            <a:prstGeom prst="rect">
              <a:avLst/>
            </a:prstGeom>
          </p:spPr>
        </p:pic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94455BD-2224-B24B-A807-17CF83B52A06}"/>
                </a:ext>
              </a:extLst>
            </p:cNvPr>
            <p:cNvSpPr txBox="1"/>
            <p:nvPr/>
          </p:nvSpPr>
          <p:spPr>
            <a:xfrm>
              <a:off x="5466633" y="2991100"/>
              <a:ext cx="10742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+mn-ea"/>
                </a:rPr>
                <a:t>Compressor</a:t>
              </a: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1436E8BC-3A72-5D46-BDBC-64F9A0A57F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51304" y="3764288"/>
              <a:ext cx="1168511" cy="1246759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5D8C037A-84BA-A340-A0A2-AD73F10035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319517" y="4276674"/>
              <a:ext cx="1104108" cy="787426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607CD6B3-C00F-D642-8F34-C643866D2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83378" y="4132220"/>
              <a:ext cx="812430" cy="81243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5D03C29D-EAF8-364C-889F-6648D3B84D5C}"/>
                </a:ext>
              </a:extLst>
            </p:cNvPr>
            <p:cNvSpPr txBox="1"/>
            <p:nvPr/>
          </p:nvSpPr>
          <p:spPr>
            <a:xfrm>
              <a:off x="7713698" y="4977679"/>
              <a:ext cx="4972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ＭＳ Ｐゴシック"/>
                </a:rPr>
                <a:t>Grid</a:t>
              </a: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D72F3B3D-DF57-B04A-8F1B-CF2FD679804B}"/>
                </a:ext>
              </a:extLst>
            </p:cNvPr>
            <p:cNvGrpSpPr/>
            <p:nvPr/>
          </p:nvGrpSpPr>
          <p:grpSpPr>
            <a:xfrm>
              <a:off x="7032177" y="4456858"/>
              <a:ext cx="424836" cy="383180"/>
              <a:chOff x="1263924" y="1262316"/>
              <a:chExt cx="424836" cy="383180"/>
            </a:xfrm>
          </p:grpSpPr>
          <p:cxnSp>
            <p:nvCxnSpPr>
              <p:cNvPr id="97" name="Straight Arrow Connector 96">
                <a:extLst>
                  <a:ext uri="{FF2B5EF4-FFF2-40B4-BE49-F238E27FC236}">
                    <a16:creationId xmlns:a16="http://schemas.microsoft.com/office/drawing/2014/main" id="{60FC4C98-E5D6-5744-A7A4-258CE99B1A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74631" y="1644137"/>
                <a:ext cx="414129" cy="1359"/>
              </a:xfrm>
              <a:prstGeom prst="straightConnector1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  <a:tailEnd type="triangle"/>
              </a:ln>
              <a:effectLst/>
            </p:spPr>
          </p:cxnSp>
          <p:pic>
            <p:nvPicPr>
              <p:cNvPr id="98" name="Picture 97">
                <a:extLst>
                  <a:ext uri="{FF2B5EF4-FFF2-40B4-BE49-F238E27FC236}">
                    <a16:creationId xmlns:a16="http://schemas.microsoft.com/office/drawing/2014/main" id="{928F38AF-B228-C842-B36C-0C19A43F5E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63924" y="1262316"/>
                <a:ext cx="401656" cy="362329"/>
              </a:xfrm>
              <a:prstGeom prst="rect">
                <a:avLst/>
              </a:prstGeom>
              <a:ln>
                <a:noFill/>
              </a:ln>
            </p:spPr>
          </p:pic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1C301913-FA62-8E45-BCBC-C8936210ECBF}"/>
                </a:ext>
              </a:extLst>
            </p:cNvPr>
            <p:cNvGrpSpPr/>
            <p:nvPr/>
          </p:nvGrpSpPr>
          <p:grpSpPr>
            <a:xfrm>
              <a:off x="8277068" y="4464417"/>
              <a:ext cx="424836" cy="383180"/>
              <a:chOff x="1263924" y="1262316"/>
              <a:chExt cx="424836" cy="383180"/>
            </a:xfrm>
          </p:grpSpPr>
          <p:cxnSp>
            <p:nvCxnSpPr>
              <p:cNvPr id="95" name="Straight Arrow Connector 94">
                <a:extLst>
                  <a:ext uri="{FF2B5EF4-FFF2-40B4-BE49-F238E27FC236}">
                    <a16:creationId xmlns:a16="http://schemas.microsoft.com/office/drawing/2014/main" id="{ED5CF992-1A52-6046-ABA9-89EC614B94C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74631" y="1644137"/>
                <a:ext cx="414129" cy="1359"/>
              </a:xfrm>
              <a:prstGeom prst="straightConnector1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  <a:tailEnd type="triangle"/>
              </a:ln>
              <a:effectLst/>
            </p:spPr>
          </p:cxnSp>
          <p:pic>
            <p:nvPicPr>
              <p:cNvPr id="96" name="Picture 95">
                <a:extLst>
                  <a:ext uri="{FF2B5EF4-FFF2-40B4-BE49-F238E27FC236}">
                    <a16:creationId xmlns:a16="http://schemas.microsoft.com/office/drawing/2014/main" id="{C0193EA5-0477-8F42-B992-5FFA2DDB5F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63924" y="1262316"/>
                <a:ext cx="401656" cy="362329"/>
              </a:xfrm>
              <a:prstGeom prst="rect">
                <a:avLst/>
              </a:prstGeom>
              <a:ln>
                <a:noFill/>
              </a:ln>
            </p:spPr>
          </p:pic>
        </p:grp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948E6A57-B8DB-5548-8F59-8304917635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75285" y="4790938"/>
              <a:ext cx="414129" cy="1359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C5EA03BB-7E3A-C647-9924-0079F3FB2A97}"/>
                </a:ext>
              </a:extLst>
            </p:cNvPr>
            <p:cNvSpPr txBox="1"/>
            <p:nvPr/>
          </p:nvSpPr>
          <p:spPr>
            <a:xfrm>
              <a:off x="8217332" y="4090960"/>
              <a:ext cx="8695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2 TWh·y</a:t>
              </a:r>
              <a:r>
                <a:rPr lang="en-US" sz="1400" b="1" baseline="30000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-1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68E3757-F6AE-0949-8ACB-2053A753B914}"/>
                </a:ext>
              </a:extLst>
            </p:cNvPr>
            <p:cNvSpPr txBox="1"/>
            <p:nvPr/>
          </p:nvSpPr>
          <p:spPr>
            <a:xfrm>
              <a:off x="5640966" y="5045356"/>
              <a:ext cx="151836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kern="0" dirty="0">
                  <a:solidFill>
                    <a:prstClr val="black"/>
                  </a:solidFill>
                  <a:latin typeface="Calibri"/>
                  <a:ea typeface="ＭＳ Ｐゴシック"/>
                </a:rPr>
                <a:t>Combined cycle </a:t>
              </a:r>
            </a:p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kern="0" dirty="0">
                  <a:solidFill>
                    <a:prstClr val="black"/>
                  </a:solidFill>
                  <a:latin typeface="Calibri"/>
                  <a:ea typeface="ＭＳ Ｐゴシック"/>
                </a:rPr>
                <a:t>power plant 1 GW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95838AD-596B-F24E-9303-9A8B7EEEE186}"/>
                </a:ext>
              </a:extLst>
            </p:cNvPr>
            <p:cNvSpPr txBox="1"/>
            <p:nvPr/>
          </p:nvSpPr>
          <p:spPr>
            <a:xfrm>
              <a:off x="4549361" y="4180053"/>
              <a:ext cx="11641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1100 t(H</a:t>
              </a:r>
              <a:r>
                <a:rPr lang="en-US" sz="1400" b="1" baseline="-25000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2</a:t>
              </a:r>
              <a:r>
                <a:rPr lang="en-US" sz="1400" b="1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)·d</a:t>
              </a:r>
              <a:r>
                <a:rPr lang="en-US" sz="1400" b="1" baseline="30000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-1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80CB0F0-16D9-8F4F-BDD2-C7260DA56088}"/>
                </a:ext>
              </a:extLst>
            </p:cNvPr>
            <p:cNvSpPr txBox="1"/>
            <p:nvPr/>
          </p:nvSpPr>
          <p:spPr>
            <a:xfrm>
              <a:off x="1990792" y="2981002"/>
              <a:ext cx="77540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ＭＳ Ｐゴシック"/>
                </a:rPr>
                <a:t>Battery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ＭＳ Ｐゴシック"/>
                </a:rPr>
                <a:t>41 GWh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163B64E4-5D65-A847-B55E-B607DE4AF56E}"/>
                </a:ext>
              </a:extLst>
            </p:cNvPr>
            <p:cNvSpPr txBox="1"/>
            <p:nvPr/>
          </p:nvSpPr>
          <p:spPr>
            <a:xfrm>
              <a:off x="271552" y="2981002"/>
              <a:ext cx="163791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ＭＳ Ｐゴシック"/>
                </a:rPr>
                <a:t>PV </a:t>
              </a:r>
              <a:r>
                <a:rPr lang="en-US" sz="1400" b="1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86 km</a:t>
              </a:r>
              <a:r>
                <a:rPr lang="en-US" sz="1400" b="1" baseline="30000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2</a:t>
              </a:r>
              <a:r>
                <a:rPr lang="en-US" sz="1400" baseline="30000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 </a:t>
              </a: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ＭＳ Ｐゴシック"/>
                  <a:cs typeface="Calibri Light" panose="020F0302020204030204" pitchFamily="34" charset="0"/>
                </a:rPr>
                <a:t> or</a:t>
              </a: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ＭＳ Ｐゴシック"/>
                </a:rPr>
                <a:t> </a:t>
              </a:r>
            </a:p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ＭＳ Ｐゴシック"/>
                </a:rPr>
                <a:t>Wind 1300 x 2 MW</a:t>
              </a:r>
            </a:p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ＭＳ Ｐゴシック"/>
                </a:rPr>
                <a:t>18.9</a:t>
              </a:r>
              <a:r>
                <a:rPr lang="en-US" sz="1400" b="1" dirty="0">
                  <a:solidFill>
                    <a:prstClr val="black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 TWh·y</a:t>
              </a:r>
              <a:r>
                <a:rPr lang="en-US" sz="1400" b="1" baseline="30000" dirty="0">
                  <a:solidFill>
                    <a:prstClr val="black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-1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B8C761A-4FD5-9242-9F25-CD427B73B495}"/>
                </a:ext>
              </a:extLst>
            </p:cNvPr>
            <p:cNvSpPr txBox="1"/>
            <p:nvPr/>
          </p:nvSpPr>
          <p:spPr>
            <a:xfrm>
              <a:off x="4961479" y="872054"/>
              <a:ext cx="8695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6 TWh·y</a:t>
              </a:r>
              <a:r>
                <a:rPr lang="en-US" sz="1400" b="1" baseline="30000" dirty="0">
                  <a:solidFill>
                    <a:prstClr val="black"/>
                  </a:solidFill>
                  <a:latin typeface="Calibri Light" panose="020F0302020204030204" pitchFamily="34" charset="0"/>
                  <a:ea typeface="ＭＳ Ｐゴシック" charset="0"/>
                  <a:cs typeface="Calibri Light" panose="020F0302020204030204" pitchFamily="34" charset="0"/>
                </a:rPr>
                <a:t>-1</a:t>
              </a:r>
            </a:p>
          </p:txBody>
        </p:sp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3B256B2E-7A98-6E40-AB31-4A1D6F8FE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67040" y="902487"/>
              <a:ext cx="812430" cy="812430"/>
            </a:xfrm>
            <a:prstGeom prst="rect">
              <a:avLst/>
            </a:prstGeom>
          </p:spPr>
        </p:pic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616AB18E-5C6E-A441-89D9-F3DA17C5D527}"/>
                </a:ext>
              </a:extLst>
            </p:cNvPr>
            <p:cNvSpPr txBox="1"/>
            <p:nvPr/>
          </p:nvSpPr>
          <p:spPr>
            <a:xfrm>
              <a:off x="4669061" y="1691897"/>
              <a:ext cx="4972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Calibri" panose="020F0502020204030204"/>
                  <a:ea typeface="ＭＳ Ｐゴシック"/>
                </a:rPr>
                <a:t>Grid</a:t>
              </a:r>
            </a:p>
          </p:txBody>
        </p: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43B39D9D-1C1F-C44C-A772-A7E70D8829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90093" y="3621408"/>
              <a:ext cx="5039608" cy="1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AD341E3C-9AF4-8646-9517-00962727D7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22583" y="1206250"/>
              <a:ext cx="401656" cy="362329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625959C7-6E11-2047-8050-6E86CF1F1E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73342" y="2690919"/>
              <a:ext cx="414129" cy="1359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9DA8F65F-1868-544D-B74B-3E986682095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95206" y="2690482"/>
              <a:ext cx="20202" cy="935045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4C6399A0-1C12-A54D-B677-7EEA68DFEB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90093" y="3621409"/>
              <a:ext cx="0" cy="1150478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AF80551B-D381-9F4B-8A75-CBAE7254975E}"/>
                </a:ext>
              </a:extLst>
            </p:cNvPr>
            <p:cNvCxnSpPr>
              <a:cxnSpLocks/>
            </p:cNvCxnSpPr>
            <p:nvPr/>
          </p:nvCxnSpPr>
          <p:spPr>
            <a:xfrm>
              <a:off x="3976145" y="4771887"/>
              <a:ext cx="247266" cy="0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16F622C6-DC67-4D4C-95E7-7679CE9452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214" y="1548995"/>
              <a:ext cx="414129" cy="1359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BCFE8069-4E94-6448-B9DB-B5066AD6D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78507" y="1167174"/>
              <a:ext cx="401656" cy="362329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086873DB-1E78-C844-AD19-47F68C0342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91791" y="1568579"/>
              <a:ext cx="0" cy="1101028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1357A786-B650-BD40-A652-B2C055C3E13A}"/>
                </a:ext>
              </a:extLst>
            </p:cNvPr>
            <p:cNvCxnSpPr>
              <a:cxnSpLocks/>
            </p:cNvCxnSpPr>
            <p:nvPr/>
          </p:nvCxnSpPr>
          <p:spPr>
            <a:xfrm>
              <a:off x="3990093" y="1588855"/>
              <a:ext cx="513625" cy="0"/>
            </a:xfrm>
            <a:prstGeom prst="straightConnector1">
              <a:avLst/>
            </a:prstGeom>
            <a:noFill/>
            <a:ln w="381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80B09AAF-48D2-9A4B-800E-700917B671F2}"/>
                </a:ext>
              </a:extLst>
            </p:cNvPr>
            <p:cNvSpPr txBox="1"/>
            <p:nvPr/>
          </p:nvSpPr>
          <p:spPr>
            <a:xfrm>
              <a:off x="5198820" y="2351804"/>
              <a:ext cx="3561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+mj-lt"/>
                </a:rPr>
                <a:t>H</a:t>
              </a:r>
              <a:r>
                <a:rPr lang="en-US" sz="1400" baseline="-25000" dirty="0">
                  <a:latin typeface="+mj-lt"/>
                  <a:cs typeface="Calibri" panose="020F0502020204030204" pitchFamily="34" charset="0"/>
                </a:rPr>
                <a:t>2</a:t>
              </a:r>
            </a:p>
          </p:txBody>
        </p:sp>
      </p:grpSp>
      <p:pic>
        <p:nvPicPr>
          <p:cNvPr id="168" name="Picture 167">
            <a:extLst>
              <a:ext uri="{FF2B5EF4-FFF2-40B4-BE49-F238E27FC236}">
                <a16:creationId xmlns:a16="http://schemas.microsoft.com/office/drawing/2014/main" id="{4D030DDE-D67A-6D43-9560-25A3868F109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91232" y="708437"/>
            <a:ext cx="526119" cy="45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39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Box 157">
            <a:extLst>
              <a:ext uri="{FF2B5EF4-FFF2-40B4-BE49-F238E27FC236}">
                <a16:creationId xmlns:a16="http://schemas.microsoft.com/office/drawing/2014/main" id="{B1703867-089D-3C48-B687-51D6A7DBD59E}"/>
              </a:ext>
            </a:extLst>
          </p:cNvPr>
          <p:cNvSpPr txBox="1"/>
          <p:nvPr/>
        </p:nvSpPr>
        <p:spPr>
          <a:xfrm>
            <a:off x="465009" y="170875"/>
            <a:ext cx="4684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Power Plant Unit H</a:t>
            </a:r>
            <a:r>
              <a:rPr lang="en-US" baseline="-25000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2</a:t>
            </a:r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-PPU (1 GW)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2B25CF-16CE-A14D-B469-9319FB7E4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713" y="1295185"/>
            <a:ext cx="8484055" cy="37557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25F193-B519-A54B-8827-9C25694598E0}"/>
              </a:ext>
            </a:extLst>
          </p:cNvPr>
          <p:cNvSpPr txBox="1"/>
          <p:nvPr/>
        </p:nvSpPr>
        <p:spPr>
          <a:xfrm>
            <a:off x="465009" y="632540"/>
            <a:ext cx="2859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Component Database</a:t>
            </a:r>
          </a:p>
        </p:txBody>
      </p:sp>
    </p:spTree>
    <p:extLst>
      <p:ext uri="{BB962C8B-B14F-4D97-AF65-F5344CB8AC3E}">
        <p14:creationId xmlns:p14="http://schemas.microsoft.com/office/powerpoint/2010/main" val="2579332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Box 157">
            <a:extLst>
              <a:ext uri="{FF2B5EF4-FFF2-40B4-BE49-F238E27FC236}">
                <a16:creationId xmlns:a16="http://schemas.microsoft.com/office/drawing/2014/main" id="{B1703867-089D-3C48-B687-51D6A7DBD59E}"/>
              </a:ext>
            </a:extLst>
          </p:cNvPr>
          <p:cNvSpPr txBox="1"/>
          <p:nvPr/>
        </p:nvSpPr>
        <p:spPr>
          <a:xfrm>
            <a:off x="465009" y="170875"/>
            <a:ext cx="4684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Power Plant Unit H</a:t>
            </a:r>
            <a:r>
              <a:rPr lang="en-US" baseline="-25000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2</a:t>
            </a:r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-PPU (1 GW)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E6701B-BFCF-5149-AD96-E681DE96C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00" y="1142092"/>
            <a:ext cx="8309760" cy="27985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939046-4677-1745-ADFA-EB9F19789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00" y="4313940"/>
            <a:ext cx="4010472" cy="20833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584E52-AE76-9047-965C-9341DD302A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7012" y="4322621"/>
            <a:ext cx="3958388" cy="207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35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Box 157">
            <a:extLst>
              <a:ext uri="{FF2B5EF4-FFF2-40B4-BE49-F238E27FC236}">
                <a16:creationId xmlns:a16="http://schemas.microsoft.com/office/drawing/2014/main" id="{B1703867-089D-3C48-B687-51D6A7DBD59E}"/>
              </a:ext>
            </a:extLst>
          </p:cNvPr>
          <p:cNvSpPr txBox="1"/>
          <p:nvPr/>
        </p:nvSpPr>
        <p:spPr>
          <a:xfrm>
            <a:off x="465009" y="170875"/>
            <a:ext cx="824097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Project</a:t>
            </a:r>
          </a:p>
          <a:p>
            <a:endParaRPr lang="en-US" dirty="0">
              <a:solidFill>
                <a:prstClr val="black"/>
              </a:solidFill>
              <a:latin typeface="Arial" charset="0"/>
              <a:ea typeface="ＭＳ Ｐゴシック" charset="0"/>
            </a:endParaRPr>
          </a:p>
          <a:p>
            <a:pPr marL="457200" indent="-457200">
              <a:buAutoNum type="arabicParenR"/>
            </a:pPr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Improve the model, utilization in the calculation</a:t>
            </a:r>
          </a:p>
          <a:p>
            <a:pPr marL="457200" indent="-457200">
              <a:buAutoNum type="arabicParenR"/>
            </a:pPr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Sensitivity analysis, electricity, hydrogen, carbon source</a:t>
            </a:r>
          </a:p>
          <a:p>
            <a:pPr marL="457200" indent="-457200">
              <a:buAutoNum type="arabicParenR"/>
            </a:pPr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New process pathways, Methanol, Ammonia</a:t>
            </a:r>
          </a:p>
          <a:p>
            <a:pPr marL="457200" indent="-457200">
              <a:buAutoNum type="arabicParenR"/>
            </a:pPr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Introduce the yield of hydrocarbon synthesis</a:t>
            </a:r>
          </a:p>
          <a:p>
            <a:pPr marL="457200" indent="-457200">
              <a:buAutoNum type="arabicParenR"/>
            </a:pPr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Cost development e.g. </a:t>
            </a:r>
            <a:r>
              <a:rPr lang="en-US" dirty="0" err="1">
                <a:solidFill>
                  <a:prstClr val="black"/>
                </a:solidFill>
                <a:latin typeface="Arial" charset="0"/>
                <a:ea typeface="ＭＳ Ｐゴシック" charset="0"/>
              </a:rPr>
              <a:t>electrolyzers</a:t>
            </a:r>
            <a:r>
              <a:rPr lang="en-US" dirty="0">
                <a:solidFill>
                  <a:prstClr val="black"/>
                </a:solidFill>
                <a:latin typeface="Arial" charset="0"/>
                <a:ea typeface="ＭＳ Ｐゴシック" charset="0"/>
              </a:rPr>
              <a:t>...</a:t>
            </a:r>
          </a:p>
          <a:p>
            <a:pPr marL="457200" indent="-457200">
              <a:buAutoNum type="arabicParenR"/>
            </a:pPr>
            <a:endParaRPr lang="en-US" dirty="0">
              <a:solidFill>
                <a:prstClr val="black"/>
              </a:solidFill>
              <a:latin typeface="Arial" charset="0"/>
              <a:ea typeface="ＭＳ Ｐゴシック" charset="0"/>
            </a:endParaRPr>
          </a:p>
          <a:p>
            <a:pPr marL="457200" indent="-457200">
              <a:buAutoNum type="arabicParenR"/>
            </a:pPr>
            <a:endParaRPr lang="en-US" dirty="0">
              <a:solidFill>
                <a:prstClr val="black"/>
              </a:solidFill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50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D400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Times"/>
        <a:ea typeface="ＭＳ Ｐゴシック"/>
        <a:cs typeface=""/>
      </a:majorFont>
      <a:minorFont>
        <a:latin typeface="Times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17819</TotalTime>
  <Words>126</Words>
  <Application>Microsoft Macintosh PowerPoint</Application>
  <PresentationFormat>On-screen Show (4:3)</PresentationFormat>
  <Paragraphs>36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Times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Stefanie Boss</dc:creator>
  <cp:lastModifiedBy>Georg Schwabedal</cp:lastModifiedBy>
  <cp:revision>979</cp:revision>
  <cp:lastPrinted>2025-09-15T11:56:30Z</cp:lastPrinted>
  <dcterms:created xsi:type="dcterms:W3CDTF">2001-04-29T15:43:53Z</dcterms:created>
  <dcterms:modified xsi:type="dcterms:W3CDTF">2025-09-18T14:29:28Z</dcterms:modified>
</cp:coreProperties>
</file>

<file path=docProps/thumbnail.jpeg>
</file>